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33"/>
  </p:notesMasterIdLst>
  <p:handoutMasterIdLst>
    <p:handoutMasterId r:id="rId34"/>
  </p:handoutMasterIdLst>
  <p:sldIdLst>
    <p:sldId id="267" r:id="rId5"/>
    <p:sldId id="269" r:id="rId6"/>
    <p:sldId id="259" r:id="rId7"/>
    <p:sldId id="283" r:id="rId8"/>
    <p:sldId id="271" r:id="rId9"/>
    <p:sldId id="272" r:id="rId10"/>
    <p:sldId id="279" r:id="rId11"/>
    <p:sldId id="280" r:id="rId12"/>
    <p:sldId id="281" r:id="rId13"/>
    <p:sldId id="282" r:id="rId14"/>
    <p:sldId id="273" r:id="rId15"/>
    <p:sldId id="284" r:id="rId16"/>
    <p:sldId id="274" r:id="rId17"/>
    <p:sldId id="285" r:id="rId18"/>
    <p:sldId id="286" r:id="rId19"/>
    <p:sldId id="287" r:id="rId20"/>
    <p:sldId id="288" r:id="rId21"/>
    <p:sldId id="289" r:id="rId22"/>
    <p:sldId id="291" r:id="rId23"/>
    <p:sldId id="278" r:id="rId24"/>
    <p:sldId id="257" r:id="rId25"/>
    <p:sldId id="292" r:id="rId26"/>
    <p:sldId id="296" r:id="rId27"/>
    <p:sldId id="290" r:id="rId28"/>
    <p:sldId id="293" r:id="rId29"/>
    <p:sldId id="295" r:id="rId30"/>
    <p:sldId id="294" r:id="rId31"/>
    <p:sldId id="262" r:id="rId32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DE3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4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DC986AE-92B6-4832-B1DF-14054B7D0A74}" type="datetime1">
              <a:rPr lang="fr-FR" smtClean="0"/>
              <a:t>10/11/2019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9EEE-8DB2-493D-8F1A-E375BAA97B55}" type="datetime1">
              <a:rPr lang="fr-FR" smtClean="0"/>
              <a:pPr/>
              <a:t>10/11/2019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925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413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485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291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902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66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729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858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767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6377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934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6741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501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99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323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138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26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150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21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866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75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888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014E932-560F-4669-93FB-097F2F5C118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6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9F808BF4-85BA-4DEC-8161-F7D925760A92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3" name="Forme de L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Forme de L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de L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2" name="Forme de L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FE872-0336-4B82-8615-FF213800F085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8" name="Espace réservé a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1" name="Forme de L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de L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à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1EDE00-FB10-48FD-A904-382344ECED74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89AE6-4548-43FF-8730-42EAF88E8208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3" name="Espace réservé a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 - Deuxième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de L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 8" title="Barre latérale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C35C10C5-6020-4C83-9892-C315E1DF26E0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11" name="Forme de L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de L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2" name="Forme de L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contenu 2"/>
          <p:cNvSpPr>
            <a:spLocks noGrp="1"/>
          </p:cNvSpPr>
          <p:nvPr>
            <p:ph idx="1" hasCustomPrompt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C7EA0E-3644-4CA4-9006-81EA5B6259AD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 avec légende et imag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Rectangle 7" title="Forme d’arrière-plan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a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0A5633C7-A93E-4B3B-9EEB-3EBE303A5880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 title="Barre de séparation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Espace réservé pour une image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17" name="Espace réservé au contenu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1" name="Forme de L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3" name="Forme de L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4" name="Forme de L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5" name="Forme de L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 avec légend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Rectangle 7" title="Forme d’arrière-plan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a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F3ADDAF0-039C-43B1-A47B-E04237DE169F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 title="Barre de séparation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orme de L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3" name="Forme de L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4" name="Forme de L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5" name="Forme de L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8" name="Espace réservé au contenu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fr-FR" noProof="0"/>
              <a:t>Modifiez les styles du texte du masque</a:t>
            </a:r>
          </a:p>
          <a:p>
            <a:pPr marL="530352" lvl="1" indent="0" algn="ctr" rtl="0">
              <a:buNone/>
            </a:pPr>
            <a:r>
              <a:rPr lang="fr-FR" noProof="0"/>
              <a:t>Deuxième niveau</a:t>
            </a:r>
          </a:p>
          <a:p>
            <a:pPr marL="987552" lvl="2" indent="0" algn="ctr" rtl="0">
              <a:buNone/>
            </a:pPr>
            <a:r>
              <a:rPr lang="fr-FR" noProof="0"/>
              <a:t>Troisième niveau</a:t>
            </a:r>
          </a:p>
          <a:p>
            <a:pPr marL="1444752" lvl="3" indent="0" algn="ctr" rtl="0">
              <a:buNone/>
            </a:pPr>
            <a:r>
              <a:rPr lang="fr-FR" noProof="0"/>
              <a:t>Quatrième niveau</a:t>
            </a:r>
          </a:p>
          <a:p>
            <a:pPr marL="1901952" lvl="4" indent="0" algn="ctr" rtl="0">
              <a:buNone/>
            </a:pPr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, 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Forme d’arrière-plan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accent3"/>
              </a:solidFill>
            </a:endParaRPr>
          </a:p>
        </p:txBody>
      </p:sp>
      <p:sp>
        <p:nvSpPr>
          <p:cNvPr id="11" name="Rectangle : Coins rognés en diagonale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AA410C-A6F0-4BE1-9D09-BFEFB6DCF731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 title="Barre de séparation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orme de L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13" name="Forme de L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10" name="Espace réservé pour une image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16" name="Espace réservé au texte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0" name="Forme de L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21" name="Forme de L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Forme d’arrière-plan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 : Coins rognés en diagonale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a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60ED9B5-6031-4030-8988-E2B385A5F2D8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 title="Barre de séparation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orme de L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13" name="Forme de L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19" name="Espace réservé pour une image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0" name="Forme de L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sp>
        <p:nvSpPr>
          <p:cNvPr id="21" name="Forme de L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>
              <a:solidFill>
                <a:schemeClr val="tx2"/>
              </a:solidFill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60E61E4-7026-4B56-9A6F-6DF6A0831C57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Forme de L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de L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D8B680-169B-4294-8549-CAE4FBEF769C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rre latérale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57666BAC-D764-4FF4-8FE8-B80EDDEC7D62}" type="datetime1">
              <a:rPr lang="fr-FR" noProof="0" smtClean="0"/>
              <a:t>10/11/2019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fr-FR" noProof="0"/>
              <a:t>Ajouter un pied de page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 title="Barre latérale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ingenico.eu.qualtrics.com/jfe/form/SV_3EMJe4eYK1TCmZ7?Q_DL=6AgdVJtCzrUVb9W_3EMJe4eYK1TCmZ7_CGC_7OJqQG4SbPPLTg1&amp;Q_CHL=email&amp;Q_PopulateResponse=%7B%22QID1%22:%221%22%7D&amp;Q_PopulateValidate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ngenico.eu.qualtrics.com/jfe/form/SV_3EMJe4eYK1TCmZ7?Q_DL=6AgdVJtCzrUVb9W_3EMJe4eYK1TCmZ7_CGC_7OJqQG4SbPPLTg1&amp;Q_CHL=email&amp;Q_PopulateResponse=%7B%22QID1%22:%221%22%7D&amp;Q_PopulateValidate=1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1">
                <a:lumMod val="67000"/>
                <a:lumOff val="33000"/>
              </a:schemeClr>
            </a:gs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81000">
              <a:schemeClr val="tx2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7977" y="904876"/>
            <a:ext cx="9504485" cy="3517090"/>
          </a:xfrm>
        </p:spPr>
        <p:txBody>
          <a:bodyPr rtlCol="0"/>
          <a:lstStyle/>
          <a:p>
            <a:pPr rtl="0"/>
            <a:r>
              <a:rPr lang="fr-FR" dirty="0"/>
              <a:t>ASSEMBLEE GENERALE ORDINAIRE 2018/2019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7977" y="5168812"/>
            <a:ext cx="9504485" cy="537392"/>
          </a:xfrm>
        </p:spPr>
        <p:txBody>
          <a:bodyPr rtlCol="0"/>
          <a:lstStyle/>
          <a:p>
            <a:pPr rtl="0"/>
            <a:r>
              <a:rPr lang="fr-FR" dirty="0"/>
              <a:t>COMITE DEPARTEMENTAL D’EQUITATION DE L’OISE</a:t>
            </a:r>
          </a:p>
          <a:p>
            <a:pPr rtl="0"/>
            <a:endParaRPr lang="fr-FR" dirty="0"/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AE33ED2-8B35-4276-B47E-FBE49D5C763C}"/>
              </a:ext>
            </a:extLst>
          </p:cNvPr>
          <p:cNvSpPr txBox="1">
            <a:spLocks/>
          </p:cNvSpPr>
          <p:nvPr/>
        </p:nvSpPr>
        <p:spPr>
          <a:xfrm>
            <a:off x="1" y="6453050"/>
            <a:ext cx="12192000" cy="404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Assemblée Générale Ordinaire du CDE de l’Oise – 9 décembre 2019</a:t>
            </a:r>
          </a:p>
          <a:p>
            <a:endParaRPr lang="fr-FR" dirty="0"/>
          </a:p>
        </p:txBody>
      </p:sp>
      <p:pic>
        <p:nvPicPr>
          <p:cNvPr id="5" name="Image 1">
            <a:extLst>
              <a:ext uri="{FF2B5EF4-FFF2-40B4-BE49-F238E27FC236}">
                <a16:creationId xmlns:a16="http://schemas.microsoft.com/office/drawing/2014/main" id="{9C351D29-763A-4D0B-BB28-BC6E2564B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55" y="142227"/>
            <a:ext cx="1239746" cy="123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875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Statistiques licences Compétition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C55796C-E908-4CF7-87DD-F9F39E53F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842040"/>
            <a:ext cx="4443984" cy="482060"/>
          </a:xfrm>
        </p:spPr>
        <p:txBody>
          <a:bodyPr/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Club :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2 400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613598"/>
            <a:ext cx="4443984" cy="1215452"/>
          </a:xfrm>
        </p:spPr>
        <p:txBody>
          <a:bodyPr rtlCol="0"/>
          <a:lstStyle/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2 075 </a:t>
            </a:r>
            <a:r>
              <a:rPr lang="fr-FR" sz="2000" dirty="0"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sz="2000" b="1" dirty="0">
                <a:latin typeface="Century Gothic" panose="020B0502020202020204" pitchFamily="34" charset="0"/>
              </a:rPr>
              <a:t>    </a:t>
            </a:r>
            <a:r>
              <a:rPr lang="fr-FR" b="1" dirty="0">
                <a:latin typeface="Century Gothic" panose="020B0502020202020204" pitchFamily="34" charset="0"/>
              </a:rPr>
              <a:t>325</a:t>
            </a:r>
            <a:r>
              <a:rPr lang="fr-FR" sz="2000" b="1" dirty="0">
                <a:latin typeface="Century Gothic" panose="020B0502020202020204" pitchFamily="34" charset="0"/>
              </a:rPr>
              <a:t> </a:t>
            </a:r>
            <a:r>
              <a:rPr lang="fr-FR" sz="2000" dirty="0">
                <a:latin typeface="Century Gothic" panose="020B0502020202020204" pitchFamily="34" charset="0"/>
              </a:rPr>
              <a:t>Hommes</a:t>
            </a:r>
            <a:r>
              <a:rPr lang="fr-FR" dirty="0">
                <a:latin typeface="Century Gothic" panose="020B0502020202020204" pitchFamily="34" charset="0"/>
              </a:rPr>
              <a:t>	</a:t>
            </a:r>
          </a:p>
          <a:p>
            <a:pPr marL="530352" lvl="1" indent="0">
              <a:buNone/>
            </a:pP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6FDA4222-5175-4DF4-A0E1-58F8E5C93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613596"/>
            <a:ext cx="4443984" cy="1215453"/>
          </a:xfrm>
        </p:spPr>
        <p:txBody>
          <a:bodyPr/>
          <a:lstStyle/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   472 </a:t>
            </a:r>
            <a:r>
              <a:rPr lang="fr-FR" sz="2000" dirty="0"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   186 </a:t>
            </a:r>
            <a:r>
              <a:rPr lang="fr-FR" sz="2000" dirty="0">
                <a:latin typeface="Century Gothic" panose="020B0502020202020204" pitchFamily="34" charset="0"/>
              </a:rPr>
              <a:t>Hommes</a:t>
            </a:r>
            <a:endParaRPr lang="fr-FR" sz="2000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6C1990-DE7F-40B9-873C-E80F427A3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1800873"/>
            <a:ext cx="4443984" cy="523227"/>
          </a:xfrm>
        </p:spPr>
        <p:txBody>
          <a:bodyPr/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Amateur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658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E158D3-74B9-4C59-972A-65788ABBAE5C}"/>
              </a:ext>
            </a:extLst>
          </p:cNvPr>
          <p:cNvSpPr/>
          <p:nvPr/>
        </p:nvSpPr>
        <p:spPr>
          <a:xfrm>
            <a:off x="4621988" y="4150862"/>
            <a:ext cx="238719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Pro : </a:t>
            </a:r>
            <a:r>
              <a:rPr lang="fr-F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61</a:t>
            </a:r>
            <a:endParaRPr lang="fr-F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F69387D-CEFE-44D4-AB34-4CA7BF3015A0}"/>
              </a:ext>
            </a:extLst>
          </p:cNvPr>
          <p:cNvSpPr/>
          <p:nvPr/>
        </p:nvSpPr>
        <p:spPr>
          <a:xfrm>
            <a:off x="4621988" y="4884287"/>
            <a:ext cx="46148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352" lvl="1" indent="0">
              <a:buNone/>
            </a:pPr>
            <a:r>
              <a:rPr lang="fr-FR" sz="24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26 </a:t>
            </a: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sz="24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35 </a:t>
            </a: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Hommes</a:t>
            </a:r>
            <a:endParaRPr lang="fr-FR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4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z="4400" dirty="0"/>
              <a:t>Les compétitions officielles dans l’Oise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10342650" cy="5018871"/>
          </a:xfrm>
        </p:spPr>
        <p:txBody>
          <a:bodyPr rtlCol="0"/>
          <a:lstStyle/>
          <a:p>
            <a:pPr rtl="0"/>
            <a:endParaRPr lang="fr-FR" dirty="0"/>
          </a:p>
          <a:p>
            <a:pPr marL="0" indent="0" rtl="0">
              <a:buNone/>
            </a:pPr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86D62CA-AF77-4677-A756-0C1DB5D2B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109" y="142227"/>
            <a:ext cx="1052091" cy="105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0066FE3-ACCC-4F8A-9331-65EF4CF39709}"/>
              </a:ext>
            </a:extLst>
          </p:cNvPr>
          <p:cNvSpPr/>
          <p:nvPr/>
        </p:nvSpPr>
        <p:spPr>
          <a:xfrm>
            <a:off x="3092841" y="1778692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2 165 Epreuves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41E42C-3866-4D5B-9E26-4D8C26088DF2}"/>
              </a:ext>
            </a:extLst>
          </p:cNvPr>
          <p:cNvSpPr/>
          <p:nvPr/>
        </p:nvSpPr>
        <p:spPr>
          <a:xfrm>
            <a:off x="7403545" y="1828303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26 473 Couples Participants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9F26AB3-4ACA-4D08-99CD-43416DF3BBCD}"/>
              </a:ext>
            </a:extLst>
          </p:cNvPr>
          <p:cNvSpPr/>
          <p:nvPr/>
        </p:nvSpPr>
        <p:spPr>
          <a:xfrm>
            <a:off x="1687315" y="3218835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23 198 Participants individuels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4C50495-C2B4-4096-BC1E-65A3F3A57A4A}"/>
              </a:ext>
            </a:extLst>
          </p:cNvPr>
          <p:cNvSpPr/>
          <p:nvPr/>
        </p:nvSpPr>
        <p:spPr>
          <a:xfrm>
            <a:off x="5295255" y="3658098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5 887 Cavaliers différents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6304EED-A388-49F8-BB0E-A6BCE29FAE32}"/>
              </a:ext>
            </a:extLst>
          </p:cNvPr>
          <p:cNvSpPr/>
          <p:nvPr/>
        </p:nvSpPr>
        <p:spPr>
          <a:xfrm>
            <a:off x="8903197" y="3466659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845 Participations Equipes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DE15E2F-FA77-480F-974D-024FB1B7C1BA}"/>
              </a:ext>
            </a:extLst>
          </p:cNvPr>
          <p:cNvSpPr/>
          <p:nvPr/>
        </p:nvSpPr>
        <p:spPr>
          <a:xfrm>
            <a:off x="7497671" y="5255884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6 795 Equidés différents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E73B028-CA80-471A-BB98-1EEC53217B8D}"/>
              </a:ext>
            </a:extLst>
          </p:cNvPr>
          <p:cNvSpPr/>
          <p:nvPr/>
        </p:nvSpPr>
        <p:spPr>
          <a:xfrm>
            <a:off x="3092840" y="5215872"/>
            <a:ext cx="2811053" cy="91440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591 Clubs différents</a:t>
            </a:r>
          </a:p>
        </p:txBody>
      </p:sp>
    </p:spTree>
    <p:extLst>
      <p:ext uri="{BB962C8B-B14F-4D97-AF65-F5344CB8AC3E}">
        <p14:creationId xmlns:p14="http://schemas.microsoft.com/office/powerpoint/2010/main" val="122648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z="4400" dirty="0"/>
              <a:t>Les compétitions officielles dans l’Oise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37" y="1484671"/>
            <a:ext cx="11260475" cy="5018871"/>
          </a:xfrm>
        </p:spPr>
        <p:txBody>
          <a:bodyPr rtlCol="0"/>
          <a:lstStyle/>
          <a:p>
            <a:pPr rtl="0"/>
            <a:endParaRPr lang="fr-FR" dirty="0"/>
          </a:p>
          <a:p>
            <a:pPr marL="0" indent="0" rtl="0">
              <a:buNone/>
            </a:pPr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86D62CA-AF77-4677-A756-0C1DB5D2B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109" y="142227"/>
            <a:ext cx="1052091" cy="105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0066FE3-ACCC-4F8A-9331-65EF4CF39709}"/>
              </a:ext>
            </a:extLst>
          </p:cNvPr>
          <p:cNvSpPr/>
          <p:nvPr/>
        </p:nvSpPr>
        <p:spPr>
          <a:xfrm rot="20855931">
            <a:off x="926583" y="1700048"/>
            <a:ext cx="5211726" cy="2440350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Participations niveau Club :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734 Epreuves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7 835 Couples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5 109 Individuels et 793 Equipes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2 482 Cavaliers et 2 242 Equidés différents engagés par 341 Clubs différents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CF002D07-2B4A-4147-8E4E-61DD1191CB3A}"/>
              </a:ext>
            </a:extLst>
          </p:cNvPr>
          <p:cNvSpPr/>
          <p:nvPr/>
        </p:nvSpPr>
        <p:spPr>
          <a:xfrm rot="625028">
            <a:off x="6406648" y="1741014"/>
            <a:ext cx="5514811" cy="2377029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Participations niveau Poney :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652 Epreuves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3 995 Couples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3 992 Individuels et 1 Equipe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1 025 Cavaliers et 1 045 Equidés différents engagés par 225 Clubs différents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6FAFE26-27DC-4AC5-8F23-738DFD8165E8}"/>
              </a:ext>
            </a:extLst>
          </p:cNvPr>
          <p:cNvSpPr/>
          <p:nvPr/>
        </p:nvSpPr>
        <p:spPr>
          <a:xfrm>
            <a:off x="3620492" y="4162424"/>
            <a:ext cx="5211726" cy="2588893"/>
          </a:xfrm>
          <a:prstGeom prst="ellipse">
            <a:avLst/>
          </a:prstGeom>
          <a:solidFill>
            <a:schemeClr val="accent3">
              <a:alpha val="68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Participations niveau Amateur :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254 Epreuves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6 381 Couples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5853 Individuels et 49 Equipes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Century Gothic" panose="020B0502020202020204" pitchFamily="34" charset="0"/>
              </a:rPr>
              <a:t>1 765 Cavaliers et 2 133 Equidés différents engagés par 150 Clubs différents</a:t>
            </a:r>
          </a:p>
        </p:txBody>
      </p:sp>
    </p:spTree>
    <p:extLst>
      <p:ext uri="{BB962C8B-B14F-4D97-AF65-F5344CB8AC3E}">
        <p14:creationId xmlns:p14="http://schemas.microsoft.com/office/powerpoint/2010/main" val="2070848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z="3600" dirty="0"/>
              <a:t>Les Circuits et Championnats Départementaux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5" y="1484671"/>
            <a:ext cx="10172699" cy="4954229"/>
          </a:xfrm>
        </p:spPr>
        <p:txBody>
          <a:bodyPr rtlCol="0"/>
          <a:lstStyle/>
          <a:p>
            <a:pPr rtl="0"/>
            <a:r>
              <a:rPr lang="fr-FR" dirty="0">
                <a:latin typeface="Century Gothic" panose="020B0502020202020204" pitchFamily="34" charset="0"/>
              </a:rPr>
              <a:t>5 Circuits Départementaux SIF sur le Départements :		</a:t>
            </a:r>
          </a:p>
          <a:p>
            <a:pPr marL="0" indent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	</a:t>
            </a:r>
            <a:r>
              <a:rPr lang="fr-FR" sz="2000" i="1" dirty="0">
                <a:latin typeface="Century Gothic" panose="020B0502020202020204" pitchFamily="34" charset="0"/>
              </a:rPr>
              <a:t>CSO avec 1 étape			</a:t>
            </a:r>
            <a:r>
              <a:rPr lang="fr-FR" sz="2000" i="1" dirty="0" err="1">
                <a:latin typeface="Century Gothic" panose="020B0502020202020204" pitchFamily="34" charset="0"/>
              </a:rPr>
              <a:t>Pony</a:t>
            </a:r>
            <a:r>
              <a:rPr lang="fr-FR" sz="2000" i="1" dirty="0">
                <a:latin typeface="Century Gothic" panose="020B0502020202020204" pitchFamily="34" charset="0"/>
              </a:rPr>
              <a:t>-Games avec 3 étapes</a:t>
            </a:r>
          </a:p>
          <a:p>
            <a:pPr marL="0" indent="0">
              <a:buNone/>
            </a:pPr>
            <a:r>
              <a:rPr lang="fr-FR" sz="2000" i="1" dirty="0">
                <a:latin typeface="Century Gothic" panose="020B0502020202020204" pitchFamily="34" charset="0"/>
              </a:rPr>
              <a:t>	CCE avec 5 étapes			Hunter avec 1 étape</a:t>
            </a:r>
          </a:p>
          <a:p>
            <a:pPr marL="0" indent="0">
              <a:buNone/>
            </a:pPr>
            <a:r>
              <a:rPr lang="fr-FR" sz="2000" i="1" dirty="0">
                <a:latin typeface="Century Gothic" panose="020B0502020202020204" pitchFamily="34" charset="0"/>
              </a:rPr>
              <a:t>	</a:t>
            </a:r>
            <a:r>
              <a:rPr lang="fr-FR" sz="2000" i="1" dirty="0" err="1">
                <a:latin typeface="Century Gothic" panose="020B0502020202020204" pitchFamily="34" charset="0"/>
              </a:rPr>
              <a:t>Trec</a:t>
            </a:r>
            <a:r>
              <a:rPr lang="fr-FR" sz="2000" i="1" dirty="0">
                <a:latin typeface="Century Gothic" panose="020B0502020202020204" pitchFamily="34" charset="0"/>
              </a:rPr>
              <a:t> avec 1 étape</a:t>
            </a:r>
          </a:p>
          <a:p>
            <a:pPr lvl="1"/>
            <a:endParaRPr lang="fr-FR" dirty="0">
              <a:latin typeface="Century Gothic" panose="020B0502020202020204" pitchFamily="34" charset="0"/>
            </a:endParaRPr>
          </a:p>
          <a:p>
            <a:pPr rtl="0"/>
            <a:r>
              <a:rPr lang="fr-FR" dirty="0">
                <a:latin typeface="Century Gothic" panose="020B0502020202020204" pitchFamily="34" charset="0"/>
              </a:rPr>
              <a:t>2 Championnats Départementaux GICE :</a:t>
            </a:r>
          </a:p>
          <a:p>
            <a:pPr marL="530352" lvl="1" indent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	CSO organisé par le CDE</a:t>
            </a:r>
          </a:p>
          <a:p>
            <a:pPr marL="530352" lvl="1" indent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	Attelage organisé par l’ARAP</a:t>
            </a:r>
          </a:p>
          <a:p>
            <a:pPr lvl="1"/>
            <a:endParaRPr lang="fr-FR" dirty="0">
              <a:latin typeface="Century Gothic" panose="020B0502020202020204" pitchFamily="34" charset="0"/>
            </a:endParaRPr>
          </a:p>
          <a:p>
            <a:pPr marL="0" indent="0" rtl="0">
              <a:buNone/>
            </a:pPr>
            <a:r>
              <a:rPr lang="fr-FR" dirty="0">
                <a:latin typeface="Century Gothic" panose="020B0502020202020204" pitchFamily="34" charset="0"/>
              </a:rPr>
              <a:t>	</a:t>
            </a:r>
            <a:endParaRPr lang="fr-FR" sz="2000" dirty="0">
              <a:latin typeface="Century Gothic" panose="020B0502020202020204" pitchFamily="34" charset="0"/>
            </a:endParaRPr>
          </a:p>
          <a:p>
            <a:pPr rtl="0"/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90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7952"/>
            <a:ext cx="9601200" cy="1181528"/>
          </a:xfrm>
        </p:spPr>
        <p:txBody>
          <a:bodyPr rtlCol="0"/>
          <a:lstStyle/>
          <a:p>
            <a:pPr rtl="0"/>
            <a:r>
              <a:rPr lang="fr-FR" sz="3600" dirty="0"/>
              <a:t>Les Internationaux, Championnats de France et TDA organisés dans l’Oise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635205"/>
            <a:ext cx="10448818" cy="4745047"/>
          </a:xfrm>
        </p:spPr>
        <p:txBody>
          <a:bodyPr rtlCol="0"/>
          <a:lstStyle/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2 concours 5* : 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Dressage : CDIO organisé par l’ACE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CSO : Longines Global Champion Tour organisé par Chantilly Jumping</a:t>
            </a:r>
          </a:p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3 concours 3* :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Endurance organisé par </a:t>
            </a:r>
            <a:r>
              <a:rPr lang="fr-FR" sz="1800" dirty="0" err="1">
                <a:latin typeface="Century Gothic" panose="020B0502020202020204" pitchFamily="34" charset="0"/>
              </a:rPr>
              <a:t>Lawal</a:t>
            </a:r>
            <a:r>
              <a:rPr lang="fr-FR" sz="1800" dirty="0">
                <a:latin typeface="Century Gothic" panose="020B0502020202020204" pitchFamily="34" charset="0"/>
              </a:rPr>
              <a:t> Endurance à Compiègne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CCE organisé par le Royal Jump à Chaumont en Vexin</a:t>
            </a:r>
          </a:p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1 concours 2* :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Endurance organisé par Jump 60 à Chantilly</a:t>
            </a:r>
          </a:p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1 concours 1* :</a:t>
            </a:r>
          </a:p>
          <a:p>
            <a:pPr lvl="1"/>
            <a:r>
              <a:rPr lang="fr-FR" sz="1800" dirty="0">
                <a:latin typeface="Century Gothic" panose="020B0502020202020204" pitchFamily="34" charset="0"/>
              </a:rPr>
              <a:t>Endurance organisé par </a:t>
            </a:r>
            <a:r>
              <a:rPr lang="fr-FR" sz="1800" dirty="0" err="1">
                <a:latin typeface="Century Gothic" panose="020B0502020202020204" pitchFamily="34" charset="0"/>
              </a:rPr>
              <a:t>Lawal</a:t>
            </a:r>
            <a:r>
              <a:rPr lang="fr-FR" sz="1800" dirty="0">
                <a:latin typeface="Century Gothic" panose="020B0502020202020204" pitchFamily="34" charset="0"/>
              </a:rPr>
              <a:t> Endurance à </a:t>
            </a:r>
            <a:r>
              <a:rPr lang="fr-FR" sz="1800" dirty="0" err="1">
                <a:latin typeface="Century Gothic" panose="020B0502020202020204" pitchFamily="34" charset="0"/>
              </a:rPr>
              <a:t>Avilly</a:t>
            </a:r>
            <a:endParaRPr lang="fr-FR" sz="1800" dirty="0">
              <a:latin typeface="Century Gothic" panose="020B0502020202020204" pitchFamily="34" charset="0"/>
            </a:endParaRPr>
          </a:p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Championnat de France Hunter </a:t>
            </a:r>
            <a:r>
              <a:rPr lang="fr-FR" sz="1800" dirty="0">
                <a:latin typeface="Century Gothic" panose="020B0502020202020204" pitchFamily="34" charset="0"/>
              </a:rPr>
              <a:t>organisé par l’association des Platanes sur le site du Stade équestre du Grand Parc de Compiègne</a:t>
            </a:r>
          </a:p>
          <a:p>
            <a:pPr rtl="0"/>
            <a:r>
              <a:rPr lang="fr-FR" sz="1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3 TDA Poney  CSO : </a:t>
            </a:r>
            <a:r>
              <a:rPr lang="fr-FR" sz="1800" dirty="0">
                <a:latin typeface="Century Gothic" panose="020B0502020202020204" pitchFamily="34" charset="0"/>
              </a:rPr>
              <a:t>Villers Vicomte, Chaumont en Vexin et </a:t>
            </a:r>
            <a:r>
              <a:rPr lang="fr-FR" sz="1800" dirty="0" err="1">
                <a:latin typeface="Century Gothic" panose="020B0502020202020204" pitchFamily="34" charset="0"/>
              </a:rPr>
              <a:t>Fay</a:t>
            </a:r>
            <a:r>
              <a:rPr lang="fr-FR" sz="1800" dirty="0">
                <a:latin typeface="Century Gothic" panose="020B0502020202020204" pitchFamily="34" charset="0"/>
              </a:rPr>
              <a:t> les étangs</a:t>
            </a:r>
          </a:p>
          <a:p>
            <a:pPr rtl="0"/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390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7952"/>
            <a:ext cx="9601200" cy="1181528"/>
          </a:xfrm>
        </p:spPr>
        <p:txBody>
          <a:bodyPr rtlCol="0"/>
          <a:lstStyle/>
          <a:p>
            <a:pPr rtl="0"/>
            <a:r>
              <a:rPr lang="fr-FR" sz="3600" dirty="0"/>
              <a:t>L’Oise au Grand Tournoi et au </a:t>
            </a:r>
            <a:r>
              <a:rPr lang="fr-FR" sz="3600" dirty="0" err="1"/>
              <a:t>Générali</a:t>
            </a:r>
            <a:r>
              <a:rPr lang="fr-FR" sz="3600" dirty="0"/>
              <a:t> Open de France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635205"/>
            <a:ext cx="10448818" cy="4745047"/>
          </a:xfrm>
        </p:spPr>
        <p:txBody>
          <a:bodyPr rtlCol="0"/>
          <a:lstStyle/>
          <a:p>
            <a:pPr rtl="0"/>
            <a:r>
              <a:rPr lang="fr-FR" b="1" dirty="0">
                <a:latin typeface="Century Gothic" panose="020B0502020202020204" pitchFamily="34" charset="0"/>
              </a:rPr>
              <a:t>Le grand Tournoi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2 clubs engagés avec 8 équipes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2 médailles d’Argent et 1 de Bronze remportées par le Haras de Chambly</a:t>
            </a: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Le GOF Poney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36 clubs pour 165 engagés / 13 podiums dont 6 victoires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Top 3 des Podiums : 1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er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PC Saint Jones, 2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ème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EARL Grandjean et 3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ème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CE du Noyonnais</a:t>
            </a: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Le GOF Club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34 clubs pour 125 engagés / 7 podiums dont 1 victoire</a:t>
            </a:r>
          </a:p>
          <a:p>
            <a:pPr lvl="1"/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Top 3 des Podiums : 1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er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Poney Club </a:t>
            </a:r>
            <a:r>
              <a:rPr lang="fr-FR" sz="2000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Pony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Rêve, 2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ème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EARL Rufin et 3</a:t>
            </a:r>
            <a:r>
              <a:rPr lang="fr-FR" sz="2000" baseline="30000" dirty="0">
                <a:solidFill>
                  <a:schemeClr val="accent3"/>
                </a:solidFill>
                <a:latin typeface="Century Gothic" panose="020B0502020202020204" pitchFamily="34" charset="0"/>
              </a:rPr>
              <a:t>ème</a:t>
            </a:r>
            <a:r>
              <a:rPr lang="fr-FR" sz="2000" dirty="0">
                <a:solidFill>
                  <a:schemeClr val="accent3"/>
                </a:solidFill>
                <a:latin typeface="Century Gothic" panose="020B0502020202020204" pitchFamily="34" charset="0"/>
              </a:rPr>
              <a:t> Les écuries du Bout du Bois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387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7952"/>
            <a:ext cx="9601200" cy="1181528"/>
          </a:xfrm>
        </p:spPr>
        <p:txBody>
          <a:bodyPr rtlCol="0"/>
          <a:lstStyle/>
          <a:p>
            <a:pPr rtl="0"/>
            <a:r>
              <a:rPr lang="fr-FR" dirty="0"/>
              <a:t>Le Tourisme Equestre dans L’Oise 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635205"/>
            <a:ext cx="10448818" cy="4745047"/>
          </a:xfrm>
        </p:spPr>
        <p:txBody>
          <a:bodyPr rtlCol="0"/>
          <a:lstStyle/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Commission composée de 5 membres : Dominique Rémy (Elue au CDE), Audrey </a:t>
            </a:r>
            <a:r>
              <a:rPr lang="fr-FR" sz="2000" dirty="0" err="1">
                <a:latin typeface="Century Gothic" panose="020B0502020202020204" pitchFamily="34" charset="0"/>
              </a:rPr>
              <a:t>Paret</a:t>
            </a:r>
            <a:r>
              <a:rPr lang="fr-FR" sz="2000" dirty="0">
                <a:latin typeface="Century Gothic" panose="020B0502020202020204" pitchFamily="34" charset="0"/>
              </a:rPr>
              <a:t> (intégrée début 2019), Robert Porquier, Serge Leclercq et Rémi Longé. </a:t>
            </a: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Démission d’Alain Lelong début 2019</a:t>
            </a:r>
          </a:p>
          <a:p>
            <a:pPr marL="0" indent="0" rtl="0">
              <a:buNone/>
            </a:pPr>
            <a:endParaRPr lang="fr-FR" sz="2000" dirty="0">
              <a:latin typeface="Century Gothic" panose="020B0502020202020204" pitchFamily="34" charset="0"/>
            </a:endParaRP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Participation aux réunions </a:t>
            </a:r>
            <a:r>
              <a:rPr lang="fr-FR" sz="2000" dirty="0" err="1">
                <a:latin typeface="Century Gothic" panose="020B0502020202020204" pitchFamily="34" charset="0"/>
              </a:rPr>
              <a:t>Cotech</a:t>
            </a:r>
            <a:r>
              <a:rPr lang="fr-FR" sz="2000" dirty="0">
                <a:latin typeface="Century Gothic" panose="020B0502020202020204" pitchFamily="34" charset="0"/>
              </a:rPr>
              <a:t> avec Oise Tourisme</a:t>
            </a: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Travail d’expertise Route d’Artagnan</a:t>
            </a: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Rencontres avec les Elus locaux</a:t>
            </a: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Organisation du « Weekend pour Tous » sur le Thème de d’Artagnan : 80 participants sur 3 jours avec défilé, randonnée, soirée spectacle à thème</a:t>
            </a:r>
          </a:p>
          <a:p>
            <a:pPr marL="0" indent="0" rtl="0">
              <a:buNone/>
            </a:pPr>
            <a:r>
              <a:rPr lang="fr-FR" sz="2000" dirty="0">
                <a:latin typeface="Century Gothic" panose="020B0502020202020204" pitchFamily="34" charset="0"/>
              </a:rPr>
              <a:t>Différents travaux ont été effectués en Commission et en Communication tels que présence sur différents salons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44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8000">
              <a:schemeClr val="accent1">
                <a:lumMod val="0"/>
                <a:lumOff val="100000"/>
              </a:schemeClr>
            </a:gs>
            <a:gs pos="20000">
              <a:schemeClr val="accent1">
                <a:lumMod val="69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33C7C-8088-4014-91AB-1C9A8F39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 MORAL 2018/2019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720ADD-505D-4DF8-8E90-C11A5EDDC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B6BF8F30-C60E-467E-ADC1-B144D5AF4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55" y="142227"/>
            <a:ext cx="1239746" cy="123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83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875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Réalisations du CDE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5D9D9197-E2D6-47B9-AACF-44DCE47B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599" y="1485899"/>
            <a:ext cx="9448799" cy="4557092"/>
          </a:xfrm>
        </p:spPr>
        <p:txBody>
          <a:bodyPr/>
          <a:lstStyle/>
          <a:p>
            <a:pPr algn="just"/>
            <a:r>
              <a:rPr lang="fr-FR" sz="1800" dirty="0"/>
              <a:t>6 réunions de bureau ont été organisées + 2 dédiées au Tourisme Equestre</a:t>
            </a:r>
          </a:p>
          <a:p>
            <a:pPr algn="just"/>
            <a:r>
              <a:rPr lang="fr-FR" sz="1800" dirty="0"/>
              <a:t>Déménagement du siège social du CDE au Haras de Compiègne</a:t>
            </a:r>
          </a:p>
          <a:p>
            <a:pPr algn="just"/>
            <a:r>
              <a:rPr lang="fr-FR" sz="1800" dirty="0"/>
              <a:t>Réunions avec le Conseil Départemental, les Elus Départementaux et locaux, le CRE HDF et le CRTE HDF</a:t>
            </a:r>
          </a:p>
          <a:p>
            <a:pPr algn="just"/>
            <a:r>
              <a:rPr lang="fr-FR" sz="1800" dirty="0"/>
              <a:t>Organisation d’une réunion de calendrier et mise en place des calendriers de Circuits Départementaux en mars 2019 sur certaines disciplines</a:t>
            </a:r>
          </a:p>
          <a:p>
            <a:pPr algn="just"/>
            <a:r>
              <a:rPr lang="fr-FR" sz="1800" dirty="0"/>
              <a:t>Soutien à l’organisation des Championnats de France Hunter avec le financement d’un apéritif et d’une remise des prix</a:t>
            </a:r>
          </a:p>
          <a:p>
            <a:pPr algn="just"/>
            <a:r>
              <a:rPr lang="fr-FR" sz="1800" dirty="0"/>
              <a:t>Participation au pot des régions lors du Championnat de France CSO Amateur au Mans pour les cavaliers de l’Oise</a:t>
            </a:r>
          </a:p>
          <a:p>
            <a:pPr algn="just"/>
            <a:r>
              <a:rPr lang="fr-FR" sz="1800" dirty="0"/>
              <a:t>Représentation sur les différentes manifestations organisées sur le territoire</a:t>
            </a:r>
          </a:p>
          <a:p>
            <a:pPr algn="just"/>
            <a:r>
              <a:rPr lang="fr-FR" sz="1800" dirty="0"/>
              <a:t>Organisation des Championnats Départementaux CSO SIF et GICE, et </a:t>
            </a:r>
            <a:r>
              <a:rPr lang="fr-FR" sz="1800" dirty="0" err="1"/>
              <a:t>Pony</a:t>
            </a:r>
            <a:r>
              <a:rPr lang="fr-FR" sz="1800" dirty="0"/>
              <a:t>-Games sur le site du Stade Equestre du Grand Parc de Compiègne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44273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875"/>
          </a:xfrm>
          <a:solidFill>
            <a:schemeClr val="bg2"/>
          </a:solidFill>
        </p:spPr>
        <p:txBody>
          <a:bodyPr rtlCol="0"/>
          <a:lstStyle/>
          <a:p>
            <a:r>
              <a:rPr lang="fr-FR" dirty="0"/>
              <a:t>Réalisations du CDE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5D9D9197-E2D6-47B9-AACF-44DCE47B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599" y="1590676"/>
            <a:ext cx="9448799" cy="4133850"/>
          </a:xfrm>
        </p:spPr>
        <p:txBody>
          <a:bodyPr/>
          <a:lstStyle/>
          <a:p>
            <a:pPr algn="just"/>
            <a:r>
              <a:rPr lang="fr-FR" sz="1800" dirty="0"/>
              <a:t>Organisation de deux journées </a:t>
            </a:r>
            <a:r>
              <a:rPr lang="fr-FR" sz="1800" dirty="0" err="1"/>
              <a:t>Equi</a:t>
            </a:r>
            <a:r>
              <a:rPr lang="fr-FR" sz="1800" dirty="0"/>
              <a:t>-Handi : Une orientée vers le public en situation de handicap en collaboration avec Les Chevaux d’Agnetz et la seconde vers les IME en collaboration avec </a:t>
            </a:r>
            <a:r>
              <a:rPr lang="fr-FR" sz="1800" dirty="0" err="1"/>
              <a:t>Equi</a:t>
            </a:r>
            <a:r>
              <a:rPr lang="fr-FR" sz="1800" dirty="0"/>
              <a:t> Lien.</a:t>
            </a:r>
          </a:p>
          <a:p>
            <a:pPr algn="just"/>
            <a:r>
              <a:rPr lang="fr-FR" sz="1800" dirty="0"/>
              <a:t>Organisation de la Journée Départementale de l’Oise avec 39 équipes représentant 21 clubs. Journée dédiée aux clubs de l’Oise. Les engagements ont été gérés via la DUM.</a:t>
            </a:r>
          </a:p>
          <a:p>
            <a:pPr algn="just"/>
            <a:r>
              <a:rPr lang="fr-FR" sz="1800" dirty="0"/>
              <a:t>Des cadeaux ont été offerts aux participants de l’Open de France ainsi qu’aux engagés aux championnats de CSO Amateur.</a:t>
            </a:r>
          </a:p>
          <a:p>
            <a:pPr algn="just"/>
            <a:r>
              <a:rPr lang="fr-FR" sz="1800" dirty="0"/>
              <a:t>Organisation d’un évènement de 3 jours par la Commission de Tourisme Equestre sur le Thème de d’Artagnan en collaboration avec la mairie de Crèvecœur le Grand.</a:t>
            </a:r>
          </a:p>
          <a:p>
            <a:pPr algn="just"/>
            <a:r>
              <a:rPr lang="fr-FR" sz="1800" dirty="0"/>
              <a:t>Prise en charge d’une participation forfaitaire de 50 € pour tous les engagés au National Enseignant sur envoi de justificatifs.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745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8000">
              <a:schemeClr val="accent1">
                <a:lumMod val="0"/>
                <a:lumOff val="100000"/>
              </a:schemeClr>
            </a:gs>
            <a:gs pos="20000">
              <a:schemeClr val="accent1">
                <a:lumMod val="69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33C7C-8088-4014-91AB-1C9A8F39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 D’ACTIVITE 2018/2019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B6BF8F30-C60E-467E-ADC1-B144D5AF4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55" y="142227"/>
            <a:ext cx="1239746" cy="123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641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8000">
              <a:schemeClr val="accent1">
                <a:lumMod val="0"/>
                <a:lumOff val="100000"/>
              </a:schemeClr>
            </a:gs>
            <a:gs pos="20000">
              <a:schemeClr val="accent1">
                <a:lumMod val="69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33C7C-8088-4014-91AB-1C9A8F39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 FINANCIER 2018/2019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720ADD-505D-4DF8-8E90-C11A5EDDC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7200" dirty="0">
                <a:latin typeface="+mj-lt"/>
              </a:rPr>
              <a:t>BUDGET 2019/2020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B6BF8F30-C60E-467E-ADC1-B144D5AF4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55" y="142227"/>
            <a:ext cx="1239746" cy="123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1593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18673"/>
            <a:ext cx="9601200" cy="720213"/>
          </a:xfrm>
        </p:spPr>
        <p:txBody>
          <a:bodyPr rtlCol="0"/>
          <a:lstStyle/>
          <a:p>
            <a:pPr rtl="0"/>
            <a:r>
              <a:rPr lang="fr-FR" dirty="0"/>
              <a:t>Compte de Résultat 2018/2019</a:t>
            </a:r>
          </a:p>
        </p:txBody>
      </p:sp>
      <p:pic>
        <p:nvPicPr>
          <p:cNvPr id="11" name="Image 1">
            <a:extLst>
              <a:ext uri="{FF2B5EF4-FFF2-40B4-BE49-F238E27FC236}">
                <a16:creationId xmlns:a16="http://schemas.microsoft.com/office/drawing/2014/main" id="{97BA4338-5F81-4F67-8749-A30613099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9967" y="148286"/>
            <a:ext cx="887234" cy="88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F51FF7-0A89-43FE-838A-4EC2E3188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5088" y="1622790"/>
            <a:ext cx="10654648" cy="49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551" y="138655"/>
            <a:ext cx="9601200" cy="1159523"/>
          </a:xfrm>
        </p:spPr>
        <p:txBody>
          <a:bodyPr rtlCol="0"/>
          <a:lstStyle/>
          <a:p>
            <a:pPr rtl="0"/>
            <a:r>
              <a:rPr lang="fr-FR" sz="4400" dirty="0"/>
              <a:t>Tableau des conventions réglementées 2018/2019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F5F71F02-8CB6-4E1A-807D-E547916CA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4723" y="138655"/>
            <a:ext cx="1085845" cy="108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CBB24E5-CF3D-461C-8E5D-7FC39A9F1D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8833" y="1970299"/>
            <a:ext cx="6766545" cy="309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42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3812"/>
            <a:ext cx="9601200" cy="722201"/>
          </a:xfrm>
        </p:spPr>
        <p:txBody>
          <a:bodyPr rtlCol="0"/>
          <a:lstStyle/>
          <a:p>
            <a:pPr rtl="0"/>
            <a:r>
              <a:rPr lang="fr-FR" sz="4400" dirty="0"/>
              <a:t>Budget 2019/2020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F5F71F02-8CB6-4E1A-807D-E547916CA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4723" y="138655"/>
            <a:ext cx="1085845" cy="108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CC31C281-60EA-47D2-83BF-033400800A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701004"/>
              </p:ext>
            </p:extLst>
          </p:nvPr>
        </p:nvGraphicFramePr>
        <p:xfrm>
          <a:off x="2848555" y="1578126"/>
          <a:ext cx="6761500" cy="491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5" imgW="5334099" imgH="3873588" progId="Excel.Sheet.12">
                  <p:embed/>
                </p:oleObj>
              </mc:Choice>
              <mc:Fallback>
                <p:oleObj name="Worksheet" r:id="rId5" imgW="5334099" imgH="38735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48555" y="1578126"/>
                        <a:ext cx="6761500" cy="491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341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8000">
              <a:schemeClr val="accent1">
                <a:lumMod val="0"/>
                <a:lumOff val="100000"/>
              </a:schemeClr>
            </a:gs>
            <a:gs pos="20000">
              <a:schemeClr val="accent1">
                <a:lumMod val="69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33C7C-8088-4014-91AB-1C9A8F39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PROJETS 2019/2020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720ADD-505D-4DF8-8E90-C11A5EDDC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B6BF8F30-C60E-467E-ADC1-B144D5AF4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55" y="142227"/>
            <a:ext cx="1239746" cy="123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297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28650"/>
            <a:ext cx="9601200" cy="850830"/>
          </a:xfrm>
        </p:spPr>
        <p:txBody>
          <a:bodyPr rtlCol="0"/>
          <a:lstStyle/>
          <a:p>
            <a:pPr algn="just" rtl="0"/>
            <a:r>
              <a:rPr lang="fr-FR" dirty="0"/>
              <a:t>L’Equitation dans L’Oise en 2019/2020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479480"/>
            <a:ext cx="10448818" cy="5092769"/>
          </a:xfrm>
        </p:spPr>
        <p:txBody>
          <a:bodyPr rtlCol="0"/>
          <a:lstStyle/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de la Journée Départementale des clubs de l’Oise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d’une remise de récompenses pour les lauréats des circuits départementaux 2019</a:t>
            </a:r>
          </a:p>
          <a:p>
            <a:pPr algn="just" rtl="0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d’une réunion de calendrier : Harmonisation de la répartition des compétitions dans l’Oise, détermination des Championnats Départementaux et Circuits Départementaux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Mise en place de stages de :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CSO : 3 sessions sur janvier, février et mars avec Pascal Henry (Niveau Poney/Club 1 minimum et Amateur)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CSO : Stage de préparation aux Championnats Départementaux et autres sous forme de Warm Up sur le site de Compiègne (en priorité pour les clubs)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Dressage : Possibilité de dérouler une reprise sous forme de Warm Up sur le site de Compiègne (en priorité pour les clubs)</a:t>
            </a:r>
          </a:p>
          <a:p>
            <a:pPr lvl="1" algn="just">
              <a:buFontTx/>
              <a:buChar char="-"/>
            </a:pPr>
            <a:r>
              <a:rPr lang="fr-FR" sz="2000" dirty="0" err="1">
                <a:latin typeface="Century Gothic" panose="020B0502020202020204" pitchFamily="34" charset="0"/>
              </a:rPr>
              <a:t>Equifun</a:t>
            </a:r>
            <a:r>
              <a:rPr lang="fr-FR" sz="2000" dirty="0">
                <a:latin typeface="Century Gothic" panose="020B0502020202020204" pitchFamily="34" charset="0"/>
              </a:rPr>
              <a:t>, </a:t>
            </a:r>
            <a:r>
              <a:rPr lang="fr-FR" sz="2000" dirty="0" err="1">
                <a:latin typeface="Century Gothic" panose="020B0502020202020204" pitchFamily="34" charset="0"/>
              </a:rPr>
              <a:t>Equifeel</a:t>
            </a:r>
            <a:r>
              <a:rPr lang="fr-FR" sz="2000" dirty="0">
                <a:latin typeface="Century Gothic" panose="020B0502020202020204" pitchFamily="34" charset="0"/>
              </a:rPr>
              <a:t> avec intervenants sur le site de Compiègne</a:t>
            </a:r>
          </a:p>
          <a:p>
            <a:pPr algn="just" rtl="0">
              <a:buFontTx/>
              <a:buChar char="-"/>
            </a:pPr>
            <a:endParaRPr lang="fr-FR" sz="2000" dirty="0">
              <a:latin typeface="Century Gothic" panose="020B0502020202020204" pitchFamily="34" charset="0"/>
            </a:endParaRPr>
          </a:p>
          <a:p>
            <a:pPr rtl="0">
              <a:buFontTx/>
              <a:buChar char="-"/>
            </a:pPr>
            <a:endParaRPr lang="fr-FR" sz="2000" dirty="0">
              <a:latin typeface="Century Gothic" panose="020B0502020202020204" pitchFamily="34" charset="0"/>
            </a:endParaRP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079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28650"/>
            <a:ext cx="9601200" cy="850830"/>
          </a:xfrm>
        </p:spPr>
        <p:txBody>
          <a:bodyPr rtlCol="0"/>
          <a:lstStyle/>
          <a:p>
            <a:pPr algn="just" rtl="0"/>
            <a:r>
              <a:rPr lang="fr-FR" dirty="0"/>
              <a:t>L’Equitation dans L’Oise en 2019/2020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479480"/>
            <a:ext cx="10448818" cy="5092769"/>
          </a:xfrm>
        </p:spPr>
        <p:txBody>
          <a:bodyPr rtlCol="0"/>
          <a:lstStyle/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d’une randonnée, sous forme de rallye, destinée aux cavaliers, meneurs, VTT… pendant les vacances d’avril sur Compiègne. Offre proposée aux clubs et indépendants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des Championnats Départementaux de CSO sur le site du Stade Equestre de Compiègne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de formations d’officiels de compétition de niveau club autour des Championnats Départementaux et à la demande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de deux évènements autour de l’</a:t>
            </a:r>
            <a:r>
              <a:rPr lang="fr-FR" sz="2000" dirty="0" err="1">
                <a:latin typeface="Century Gothic" panose="020B0502020202020204" pitchFamily="34" charset="0"/>
              </a:rPr>
              <a:t>Equi</a:t>
            </a:r>
            <a:r>
              <a:rPr lang="fr-FR" sz="2000" dirty="0">
                <a:latin typeface="Century Gothic" panose="020B0502020202020204" pitchFamily="34" charset="0"/>
              </a:rPr>
              <a:t>-Handi avec Les chevaux d’Agnetz et </a:t>
            </a:r>
            <a:r>
              <a:rPr lang="fr-FR" sz="2000" dirty="0" err="1">
                <a:latin typeface="Century Gothic" panose="020B0502020202020204" pitchFamily="34" charset="0"/>
              </a:rPr>
              <a:t>Equi</a:t>
            </a:r>
            <a:r>
              <a:rPr lang="fr-FR" sz="2000" dirty="0">
                <a:latin typeface="Century Gothic" panose="020B0502020202020204" pitchFamily="34" charset="0"/>
              </a:rPr>
              <a:t> Lien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Organisation d’une remise de récompense pour les Circuits Départementaux 2020</a:t>
            </a:r>
          </a:p>
          <a:p>
            <a:pPr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Aide aux engagés au National Enseignant 2019 et 2020</a:t>
            </a:r>
          </a:p>
          <a:p>
            <a:pPr algn="just">
              <a:buFontTx/>
              <a:buChar char="-"/>
            </a:pPr>
            <a:endParaRPr lang="fr-FR" sz="2000" dirty="0">
              <a:latin typeface="Century Gothic" panose="020B0502020202020204" pitchFamily="34" charset="0"/>
            </a:endParaRPr>
          </a:p>
          <a:p>
            <a:pPr rtl="0">
              <a:buFontTx/>
              <a:buChar char="-"/>
            </a:pPr>
            <a:endParaRPr lang="fr-FR" sz="2000" dirty="0">
              <a:latin typeface="Century Gothic" panose="020B0502020202020204" pitchFamily="34" charset="0"/>
            </a:endParaRP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618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7952"/>
            <a:ext cx="9601200" cy="1181528"/>
          </a:xfrm>
        </p:spPr>
        <p:txBody>
          <a:bodyPr rtlCol="0"/>
          <a:lstStyle/>
          <a:p>
            <a:pPr algn="just" rtl="0"/>
            <a:r>
              <a:rPr lang="fr-FR" sz="4400" dirty="0"/>
              <a:t>Le Tourisme Equestre dans L’Oise en 2019/ 2020 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706" y="1635205"/>
            <a:ext cx="10448818" cy="4745047"/>
          </a:xfrm>
        </p:spPr>
        <p:txBody>
          <a:bodyPr rtlCol="0"/>
          <a:lstStyle/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Route d’Artagnan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Finalisation de l’itinéraire sur le département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Prospection d’hébergement</a:t>
            </a:r>
          </a:p>
          <a:p>
            <a:pPr lvl="1" algn="just">
              <a:buFontTx/>
              <a:buChar char="-"/>
            </a:pPr>
            <a:r>
              <a:rPr lang="fr-FR" sz="2000" dirty="0">
                <a:latin typeface="Century Gothic" panose="020B0502020202020204" pitchFamily="34" charset="0"/>
              </a:rPr>
              <a:t>Conception et déploiement d’un projet culturel avec l’AREA</a:t>
            </a:r>
          </a:p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Développement d’activités voire de projets avec les Comités Départementaux de randonnée pédestre et cyclotourisme</a:t>
            </a:r>
          </a:p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Développement du tourisme équestre sur le Beauvaisis</a:t>
            </a:r>
          </a:p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Développement de l’évènementiel sur les structures équestres</a:t>
            </a:r>
          </a:p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Maintenir et développer les relations avec Oise Tourisme</a:t>
            </a:r>
          </a:p>
          <a:p>
            <a:pPr algn="just" rtl="0">
              <a:buFontTx/>
              <a:buChar char="-"/>
            </a:pPr>
            <a:r>
              <a:rPr lang="fr-FR" dirty="0">
                <a:latin typeface="Century Gothic" panose="020B0502020202020204" pitchFamily="34" charset="0"/>
              </a:rPr>
              <a:t>Contribution au </a:t>
            </a:r>
            <a:r>
              <a:rPr lang="fr-FR" dirty="0" err="1">
                <a:latin typeface="Century Gothic" panose="020B0502020202020204" pitchFamily="34" charset="0"/>
              </a:rPr>
              <a:t>Cotech</a:t>
            </a:r>
            <a:r>
              <a:rPr lang="fr-FR" dirty="0">
                <a:latin typeface="Century Gothic" panose="020B0502020202020204" pitchFamily="34" charset="0"/>
              </a:rPr>
              <a:t> pour validation technique des itinéraires</a:t>
            </a:r>
          </a:p>
          <a:p>
            <a:pPr rtl="0">
              <a:buFontTx/>
              <a:buChar char="-"/>
            </a:pPr>
            <a:endParaRPr lang="fr-FR" sz="2000" dirty="0">
              <a:latin typeface="Century Gothic" panose="020B0502020202020204" pitchFamily="34" charset="0"/>
            </a:endParaRP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E0497D28-8EB5-4883-9CB5-3F828D1A1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737" y="142227"/>
            <a:ext cx="921463" cy="92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826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au texte 2">
            <a:extLst>
              <a:ext uri="{FF2B5EF4-FFF2-40B4-BE49-F238E27FC236}">
                <a16:creationId xmlns:a16="http://schemas.microsoft.com/office/drawing/2014/main" id="{B3F83C47-D968-460C-9EA4-09143A0539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algn="ctr" rtl="0"/>
            <a:r>
              <a:rPr lang="fr-FR" sz="40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Merci de votre attention</a:t>
            </a:r>
          </a:p>
          <a:p>
            <a:pPr rtl="0"/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14674B90-371D-4F8A-BF3C-27F176E7D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608" y="522297"/>
            <a:ext cx="3371804" cy="337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77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z="3800" dirty="0"/>
              <a:t>ADHESIONS 2019</a:t>
            </a:r>
          </a:p>
        </p:txBody>
      </p:sp>
      <p:sp>
        <p:nvSpPr>
          <p:cNvPr id="4" name="Espace réservé au texte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fr-FR" sz="2400" b="1" dirty="0">
                <a:latin typeface="Century Gothic" panose="020B0502020202020204" pitchFamily="34" charset="0"/>
              </a:rPr>
              <a:t>101</a:t>
            </a:r>
            <a:r>
              <a:rPr lang="fr-FR" sz="2400" dirty="0">
                <a:latin typeface="Century Gothic" panose="020B0502020202020204" pitchFamily="34" charset="0"/>
              </a:rPr>
              <a:t> membres actifs (avec droits de vote) représentant </a:t>
            </a:r>
            <a:r>
              <a:rPr lang="fr-FR" sz="2400" b="1" dirty="0">
                <a:latin typeface="Century Gothic" panose="020B0502020202020204" pitchFamily="34" charset="0"/>
              </a:rPr>
              <a:t>11 864 </a:t>
            </a:r>
            <a:r>
              <a:rPr lang="fr-FR" sz="2400" dirty="0">
                <a:latin typeface="Century Gothic" panose="020B0502020202020204" pitchFamily="34" charset="0"/>
              </a:rPr>
              <a:t>licences </a:t>
            </a:r>
          </a:p>
          <a:p>
            <a:pPr rtl="0"/>
            <a:endParaRPr lang="fr-FR" sz="2400" dirty="0">
              <a:latin typeface="Century Gothic" panose="020B0502020202020204" pitchFamily="34" charset="0"/>
            </a:endParaRPr>
          </a:p>
          <a:p>
            <a:pPr rtl="0"/>
            <a:r>
              <a:rPr lang="fr-FR" sz="2400" b="1" dirty="0">
                <a:latin typeface="Century Gothic" panose="020B0502020202020204" pitchFamily="34" charset="0"/>
              </a:rPr>
              <a:t>66</a:t>
            </a:r>
            <a:r>
              <a:rPr lang="fr-FR" sz="2400" dirty="0">
                <a:latin typeface="Century Gothic" panose="020B0502020202020204" pitchFamily="34" charset="0"/>
              </a:rPr>
              <a:t> membres adhérents (sans droits de vote) représentant </a:t>
            </a:r>
            <a:r>
              <a:rPr lang="fr-FR" sz="2400" b="1" dirty="0">
                <a:latin typeface="Century Gothic" panose="020B0502020202020204" pitchFamily="34" charset="0"/>
              </a:rPr>
              <a:t>984</a:t>
            </a:r>
            <a:r>
              <a:rPr lang="fr-FR" sz="2400" dirty="0">
                <a:latin typeface="Century Gothic" panose="020B0502020202020204" pitchFamily="34" charset="0"/>
              </a:rPr>
              <a:t> licences</a:t>
            </a:r>
          </a:p>
          <a:p>
            <a:pPr rtl="0"/>
            <a:endParaRPr lang="fr-FR" sz="2400" dirty="0">
              <a:latin typeface="Century Gothic" panose="020B0502020202020204" pitchFamily="34" charset="0"/>
            </a:endParaRPr>
          </a:p>
          <a:p>
            <a:pPr rtl="0"/>
            <a:r>
              <a:rPr lang="fr-FR" sz="2400" dirty="0">
                <a:latin typeface="Century Gothic" panose="020B0502020202020204" pitchFamily="34" charset="0"/>
              </a:rPr>
              <a:t>Soit </a:t>
            </a:r>
            <a:r>
              <a:rPr lang="fr-FR" sz="2400" b="1" dirty="0">
                <a:latin typeface="Century Gothic" panose="020B0502020202020204" pitchFamily="34" charset="0"/>
              </a:rPr>
              <a:t>167</a:t>
            </a:r>
            <a:r>
              <a:rPr lang="fr-FR" sz="2400" dirty="0">
                <a:latin typeface="Century Gothic" panose="020B0502020202020204" pitchFamily="34" charset="0"/>
              </a:rPr>
              <a:t> structures membre de la FFE avec </a:t>
            </a:r>
            <a:r>
              <a:rPr lang="fr-FR" sz="2400" b="1" dirty="0">
                <a:latin typeface="Century Gothic" panose="020B0502020202020204" pitchFamily="34" charset="0"/>
              </a:rPr>
              <a:t>12 848 </a:t>
            </a:r>
            <a:r>
              <a:rPr lang="fr-FR" sz="2400" dirty="0">
                <a:latin typeface="Century Gothic" panose="020B0502020202020204" pitchFamily="34" charset="0"/>
              </a:rPr>
              <a:t>licences</a:t>
            </a:r>
          </a:p>
          <a:p>
            <a:pPr rtl="0"/>
            <a:endParaRPr lang="fr-FR" dirty="0"/>
          </a:p>
        </p:txBody>
      </p:sp>
      <p:pic>
        <p:nvPicPr>
          <p:cNvPr id="6" name="Image 1">
            <a:extLst>
              <a:ext uri="{FF2B5EF4-FFF2-40B4-BE49-F238E27FC236}">
                <a16:creationId xmlns:a16="http://schemas.microsoft.com/office/drawing/2014/main" id="{53908033-32B5-4B82-AD34-15B1DC5D8E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37" y="213261"/>
            <a:ext cx="914618" cy="914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C1A7E4B-D937-4699-9280-1D3F8F420C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4062" y="1442065"/>
            <a:ext cx="2980613" cy="2755053"/>
          </a:xfrm>
          <a:prstGeom prst="rect">
            <a:avLst/>
          </a:prstGeom>
        </p:spPr>
      </p:pic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DE771FA8-357B-4315-BAA2-AF845F90BF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536289"/>
          </a:xfrm>
        </p:spPr>
        <p:txBody>
          <a:bodyPr/>
          <a:lstStyle/>
          <a:p>
            <a:r>
              <a:rPr lang="fr-FR" dirty="0"/>
              <a:t>Extrait des statistiques FFE</a:t>
            </a:r>
          </a:p>
        </p:txBody>
      </p:sp>
    </p:spTree>
    <p:extLst>
      <p:ext uri="{BB962C8B-B14F-4D97-AF65-F5344CB8AC3E}">
        <p14:creationId xmlns:p14="http://schemas.microsoft.com/office/powerpoint/2010/main" val="323269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213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Evolution Adhérents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1F3331D0-26E7-461B-A640-F0C4FE0F4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62187" y="2094706"/>
            <a:ext cx="7981905" cy="344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0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z="3800" dirty="0"/>
              <a:t>LICENCES 2019</a:t>
            </a:r>
          </a:p>
        </p:txBody>
      </p:sp>
      <p:sp>
        <p:nvSpPr>
          <p:cNvPr id="4" name="Espace réservé au texte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6246" y="2200275"/>
            <a:ext cx="4858460" cy="4160845"/>
          </a:xfrm>
        </p:spPr>
        <p:txBody>
          <a:bodyPr rtlCol="0"/>
          <a:lstStyle/>
          <a:p>
            <a:pPr marL="0" indent="0" algn="ctr" rtl="0">
              <a:buNone/>
            </a:pPr>
            <a:r>
              <a:rPr lang="fr-FR" sz="1100" dirty="0">
                <a:latin typeface="Century Gothic" panose="020B0502020202020204" pitchFamily="34" charset="0"/>
              </a:rPr>
              <a:t>Statistiques établis sur la base des membres actifs.</a:t>
            </a:r>
          </a:p>
          <a:p>
            <a:pPr rtl="0"/>
            <a:endParaRPr lang="fr-FR" sz="2000" dirty="0">
              <a:latin typeface="Century Gothic" panose="020B0502020202020204" pitchFamily="34" charset="0"/>
            </a:endParaRPr>
          </a:p>
          <a:p>
            <a:pPr rtl="0"/>
            <a:r>
              <a:rPr lang="fr-FR" sz="2000" b="1" dirty="0">
                <a:latin typeface="Century Gothic" panose="020B0502020202020204" pitchFamily="34" charset="0"/>
              </a:rPr>
              <a:t>12 848 </a:t>
            </a:r>
            <a:r>
              <a:rPr lang="fr-FR" sz="2000" dirty="0">
                <a:latin typeface="Century Gothic" panose="020B0502020202020204" pitchFamily="34" charset="0"/>
              </a:rPr>
              <a:t>licences au 31/08/2019 versus </a:t>
            </a:r>
            <a:r>
              <a:rPr lang="fr-FR" sz="2000" b="1" dirty="0">
                <a:latin typeface="Century Gothic" panose="020B0502020202020204" pitchFamily="34" charset="0"/>
              </a:rPr>
              <a:t>11 905 </a:t>
            </a:r>
            <a:r>
              <a:rPr lang="fr-FR" sz="2000" dirty="0">
                <a:latin typeface="Century Gothic" panose="020B0502020202020204" pitchFamily="34" charset="0"/>
              </a:rPr>
              <a:t>au 31/08/2018</a:t>
            </a:r>
          </a:p>
          <a:p>
            <a:pPr marL="0" indent="0" rtl="0">
              <a:buNone/>
            </a:pPr>
            <a:endParaRPr lang="fr-FR" sz="2000" dirty="0">
              <a:latin typeface="Century Gothic" panose="020B0502020202020204" pitchFamily="34" charset="0"/>
            </a:endParaRPr>
          </a:p>
          <a:p>
            <a:pPr algn="just" rtl="0"/>
            <a:r>
              <a:rPr lang="fr-FR" sz="2000" dirty="0">
                <a:latin typeface="Century Gothic" panose="020B0502020202020204" pitchFamily="34" charset="0"/>
              </a:rPr>
              <a:t>2ème département en terme d’augmentation de licences derrière le département intitulé « Etranger » soit 1</a:t>
            </a:r>
            <a:r>
              <a:rPr lang="fr-FR" sz="2000" baseline="30000" dirty="0">
                <a:latin typeface="Century Gothic" panose="020B0502020202020204" pitchFamily="34" charset="0"/>
              </a:rPr>
              <a:t>er</a:t>
            </a:r>
            <a:r>
              <a:rPr lang="fr-FR" sz="2000" dirty="0">
                <a:latin typeface="Century Gothic" panose="020B0502020202020204" pitchFamily="34" charset="0"/>
              </a:rPr>
              <a:t> département « Français »</a:t>
            </a:r>
          </a:p>
          <a:p>
            <a:pPr lvl="1" algn="just"/>
            <a:r>
              <a:rPr lang="fr-FR" sz="1600" dirty="0">
                <a:latin typeface="Century Gothic" panose="020B0502020202020204" pitchFamily="34" charset="0"/>
              </a:rPr>
              <a:t>Augmentation des licences sur le département : + 303 licences</a:t>
            </a:r>
          </a:p>
          <a:p>
            <a:pPr lvl="1" algn="just"/>
            <a:r>
              <a:rPr lang="fr-FR" sz="1600" dirty="0">
                <a:latin typeface="Century Gothic" panose="020B0502020202020204" pitchFamily="34" charset="0"/>
              </a:rPr>
              <a:t>Arrivée d’une nouvelle structure dans le département avec 640 licences.</a:t>
            </a:r>
          </a:p>
          <a:p>
            <a:pPr lvl="1" algn="just"/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75" name="Espace réservé pour une image 74" descr="Espace réservé pour une image">
            <a:extLst>
              <a:ext uri="{FF2B5EF4-FFF2-40B4-BE49-F238E27FC236}">
                <a16:creationId xmlns:a16="http://schemas.microsoft.com/office/drawing/2014/main" id="{3062EC51-7422-4BBB-841D-2D537BB44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</p:spPr>
      </p:sp>
      <p:sp>
        <p:nvSpPr>
          <p:cNvPr id="33" name="Espace réservé au contenu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5" y="5060524"/>
            <a:ext cx="4858459" cy="1300596"/>
          </a:xfrm>
        </p:spPr>
        <p:txBody>
          <a:bodyPr rtlCol="0"/>
          <a:lstStyle/>
          <a:p>
            <a:pPr rtl="0"/>
            <a:r>
              <a:rPr lang="fr-FR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Soit </a:t>
            </a:r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+ 7,92 %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de licences !</a:t>
            </a:r>
          </a:p>
          <a:p>
            <a:pPr rtl="0">
              <a:lnSpc>
                <a:spcPct val="100000"/>
              </a:lnSpc>
            </a:pPr>
            <a:r>
              <a:rPr lang="fr-FR" sz="1200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Moyenne Régionale : - 0,18% vs 2018</a:t>
            </a:r>
          </a:p>
          <a:p>
            <a:pPr rtl="0">
              <a:lnSpc>
                <a:spcPct val="100000"/>
              </a:lnSpc>
            </a:pPr>
            <a:r>
              <a:rPr lang="fr-FR" sz="1200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Moyenne Nationale : - 1,71% vs 2018</a:t>
            </a:r>
          </a:p>
        </p:txBody>
      </p:sp>
      <p:pic>
        <p:nvPicPr>
          <p:cNvPr id="6" name="Image 1">
            <a:extLst>
              <a:ext uri="{FF2B5EF4-FFF2-40B4-BE49-F238E27FC236}">
                <a16:creationId xmlns:a16="http://schemas.microsoft.com/office/drawing/2014/main" id="{AE970C38-E22B-438E-BE87-D0F0034F9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34" y="115531"/>
            <a:ext cx="1040562" cy="104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>
            <a:hlinkClick r:id="rId4" tgtFrame="_blank"/>
            <a:extLst>
              <a:ext uri="{FF2B5EF4-FFF2-40B4-BE49-F238E27FC236}">
                <a16:creationId xmlns:a16="http://schemas.microsoft.com/office/drawing/2014/main" id="{5C3E0897-406A-427A-909D-1F4450BB9D1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72" y="1600201"/>
            <a:ext cx="2054177" cy="2276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66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213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Evolution licences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792304"/>
          </a:xfrm>
        </p:spPr>
        <p:txBody>
          <a:bodyPr rtlCol="0"/>
          <a:lstStyle/>
          <a:p>
            <a:pPr marL="0" indent="0" algn="ctr" rtl="0">
              <a:buNone/>
            </a:pPr>
            <a:endParaRPr lang="fr-FR" sz="1600" b="1" u="sng" dirty="0">
              <a:latin typeface="Century Gothic" panose="020B0502020202020204" pitchFamily="34" charset="0"/>
            </a:endParaRPr>
          </a:p>
          <a:p>
            <a:pPr marL="0" indent="0" algn="ctr" rtl="0">
              <a:buNone/>
            </a:pPr>
            <a:r>
              <a:rPr lang="fr-FR" sz="3200" b="1" u="sng" dirty="0">
                <a:latin typeface="Century Gothic" panose="020B0502020202020204" pitchFamily="34" charset="0"/>
              </a:rPr>
              <a:t>Fidélité des licenciés</a:t>
            </a:r>
          </a:p>
          <a:p>
            <a:pPr marL="0" indent="0" algn="ctr" rtl="0">
              <a:buNone/>
            </a:pPr>
            <a:endParaRPr lang="fr-FR" sz="2000" b="1" u="sng" dirty="0">
              <a:latin typeface="Century Gothic" panose="020B0502020202020204" pitchFamily="34" charset="0"/>
            </a:endParaRP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59,67 %</a:t>
            </a:r>
            <a:r>
              <a:rPr lang="fr-FR" dirty="0">
                <a:latin typeface="Century Gothic" panose="020B0502020202020204" pitchFamily="34" charset="0"/>
              </a:rPr>
              <a:t> des anciens cavaliers 2018 ont renouvelé leur licence dans le département en 2019</a:t>
            </a:r>
          </a:p>
          <a:p>
            <a:pPr lvl="1"/>
            <a:r>
              <a:rPr lang="fr-FR" dirty="0">
                <a:latin typeface="Century Gothic" panose="020B0502020202020204" pitchFamily="34" charset="0"/>
              </a:rPr>
              <a:t>Moyennes =&gt; Nationale : 59,74% - Régionale : 59,97%</a:t>
            </a:r>
          </a:p>
          <a:p>
            <a:r>
              <a:rPr lang="fr-FR" dirty="0">
                <a:latin typeface="Century Gothic" panose="020B0502020202020204" pitchFamily="34" charset="0"/>
              </a:rPr>
              <a:t>L’Oise se situe dans le </a:t>
            </a:r>
            <a:r>
              <a:rPr lang="fr-FR" b="1" dirty="0">
                <a:latin typeface="Century Gothic" panose="020B0502020202020204" pitchFamily="34" charset="0"/>
              </a:rPr>
              <a:t>2ème tiers </a:t>
            </a:r>
            <a:r>
              <a:rPr lang="fr-FR" dirty="0">
                <a:latin typeface="Century Gothic" panose="020B0502020202020204" pitchFamily="34" charset="0"/>
              </a:rPr>
              <a:t>des départements avec un taux de fidélité compris entre 58,42 et 60,90% =&gt; Fidélité à développer</a:t>
            </a: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70,70%</a:t>
            </a:r>
            <a:r>
              <a:rPr lang="fr-FR" dirty="0">
                <a:latin typeface="Century Gothic" panose="020B0502020202020204" pitchFamily="34" charset="0"/>
              </a:rPr>
              <a:t> de cavaliers ont renouvelé leur licence FFE en 2019, quel que soit le club</a:t>
            </a:r>
          </a:p>
          <a:p>
            <a:pPr rtl="0"/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12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213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Evolution licences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963150" cy="4687529"/>
          </a:xfrm>
        </p:spPr>
        <p:txBody>
          <a:bodyPr rtlCol="0"/>
          <a:lstStyle/>
          <a:p>
            <a:pPr marL="0" indent="0" algn="ctr" rtl="0">
              <a:buNone/>
            </a:pPr>
            <a:endParaRPr lang="fr-FR" sz="3200" b="1" u="sng" dirty="0">
              <a:latin typeface="Century Gothic" panose="020B0502020202020204" pitchFamily="34" charset="0"/>
            </a:endParaRPr>
          </a:p>
          <a:p>
            <a:pPr marL="0" indent="0" algn="ctr" rtl="0">
              <a:buNone/>
            </a:pPr>
            <a:r>
              <a:rPr lang="fr-FR" sz="3200" b="1" u="sng" dirty="0">
                <a:latin typeface="Century Gothic" panose="020B0502020202020204" pitchFamily="34" charset="0"/>
              </a:rPr>
              <a:t>Suivi des nouveaux cavaliers licenciés</a:t>
            </a:r>
          </a:p>
          <a:p>
            <a:pPr marL="0" indent="0" algn="ctr" rtl="0">
              <a:buNone/>
            </a:pPr>
            <a:endParaRPr lang="fr-FR" sz="2000" b="1" u="sng" dirty="0">
              <a:latin typeface="Century Gothic" panose="020B0502020202020204" pitchFamily="34" charset="0"/>
            </a:endParaRPr>
          </a:p>
          <a:p>
            <a:r>
              <a:rPr lang="fr-FR" b="1" dirty="0">
                <a:latin typeface="Century Gothic" panose="020B0502020202020204" pitchFamily="34" charset="0"/>
              </a:rPr>
              <a:t>43,89 %</a:t>
            </a:r>
            <a:r>
              <a:rPr lang="fr-FR" dirty="0">
                <a:latin typeface="Century Gothic" panose="020B0502020202020204" pitchFamily="34" charset="0"/>
              </a:rPr>
              <a:t> des premières licences 2018 ont renouvelé leur licence dans le département en 2019 </a:t>
            </a:r>
          </a:p>
          <a:p>
            <a:pPr marL="0" indent="0">
              <a:buNone/>
            </a:pPr>
            <a:r>
              <a:rPr lang="fr-FR" dirty="0">
                <a:latin typeface="Century Gothic" panose="020B0502020202020204" pitchFamily="34" charset="0"/>
              </a:rPr>
              <a:t>    L’Oise se situe dans le </a:t>
            </a:r>
            <a:r>
              <a:rPr lang="fr-FR" b="1" dirty="0">
                <a:latin typeface="Century Gothic" panose="020B0502020202020204" pitchFamily="34" charset="0"/>
              </a:rPr>
              <a:t>2ème tiers </a:t>
            </a:r>
            <a:r>
              <a:rPr lang="fr-FR" dirty="0">
                <a:latin typeface="Century Gothic" panose="020B0502020202020204" pitchFamily="34" charset="0"/>
              </a:rPr>
              <a:t>des départements =&gt; Fidélité                               à développer</a:t>
            </a: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2 154 </a:t>
            </a:r>
            <a:r>
              <a:rPr lang="fr-FR" dirty="0">
                <a:latin typeface="Century Gothic" panose="020B0502020202020204" pitchFamily="34" charset="0"/>
              </a:rPr>
              <a:t>primo licenciés dans le département en 2019</a:t>
            </a:r>
          </a:p>
          <a:p>
            <a:pPr rtl="0"/>
            <a:r>
              <a:rPr lang="fr-FR" b="1" dirty="0">
                <a:latin typeface="Century Gothic" panose="020B0502020202020204" pitchFamily="34" charset="0"/>
              </a:rPr>
              <a:t>3 374 </a:t>
            </a:r>
            <a:r>
              <a:rPr lang="fr-FR" dirty="0">
                <a:latin typeface="Century Gothic" panose="020B0502020202020204" pitchFamily="34" charset="0"/>
              </a:rPr>
              <a:t>licenciés en provenance d’autres clubs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87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213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Evolution licences</a:t>
            </a: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963150" cy="4382729"/>
          </a:xfrm>
        </p:spPr>
        <p:txBody>
          <a:bodyPr rtlCol="0"/>
          <a:lstStyle/>
          <a:p>
            <a:pPr marL="0" indent="0" algn="ctr" rtl="0">
              <a:buNone/>
            </a:pPr>
            <a:r>
              <a:rPr lang="fr-FR" sz="3200" b="1" u="sng" dirty="0">
                <a:latin typeface="Century Gothic" panose="020B0502020202020204" pitchFamily="34" charset="0"/>
              </a:rPr>
              <a:t>Facteurs de Fidélisation 2018-2019</a:t>
            </a:r>
            <a:endParaRPr lang="fr-FR" sz="2000" b="1" u="sng" dirty="0">
              <a:latin typeface="Century Gothic" panose="020B0502020202020204" pitchFamily="34" charset="0"/>
            </a:endParaRPr>
          </a:p>
          <a:p>
            <a:pPr rtl="0"/>
            <a:endParaRPr lang="fr-FR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C57E3B5-0049-447B-A370-07B27D662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419350"/>
            <a:ext cx="6497723" cy="27051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21EF68A-8699-4CA3-A787-CD72DD65EE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1537" y="3041441"/>
            <a:ext cx="3495675" cy="320992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BF32A82-05CD-4C68-8A8E-D5DCFCCA0C19}"/>
              </a:ext>
            </a:extLst>
          </p:cNvPr>
          <p:cNvSpPr txBox="1"/>
          <p:nvPr/>
        </p:nvSpPr>
        <p:spPr>
          <a:xfrm rot="10800000" flipV="1">
            <a:off x="1381124" y="5328035"/>
            <a:ext cx="6497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chemeClr val="tx2"/>
                </a:solidFill>
                <a:latin typeface="Century Gothic" panose="020B0502020202020204" pitchFamily="34" charset="0"/>
              </a:rPr>
              <a:t>L’Oise est 3</a:t>
            </a:r>
            <a:r>
              <a:rPr lang="fr-FR" baseline="30000" dirty="0">
                <a:solidFill>
                  <a:schemeClr val="tx2"/>
                </a:solidFill>
                <a:latin typeface="Century Gothic" panose="020B0502020202020204" pitchFamily="34" charset="0"/>
              </a:rPr>
              <a:t>ème</a:t>
            </a:r>
            <a:r>
              <a:rPr lang="fr-FR" dirty="0">
                <a:solidFill>
                  <a:schemeClr val="tx2"/>
                </a:solidFill>
                <a:latin typeface="Century Gothic" panose="020B0502020202020204" pitchFamily="34" charset="0"/>
              </a:rPr>
              <a:t> dans le TOP 10 des départements et 2</a:t>
            </a:r>
            <a:r>
              <a:rPr lang="fr-FR" baseline="30000" dirty="0">
                <a:solidFill>
                  <a:schemeClr val="tx2"/>
                </a:solidFill>
                <a:latin typeface="Century Gothic" panose="020B0502020202020204" pitchFamily="34" charset="0"/>
              </a:rPr>
              <a:t>ème</a:t>
            </a:r>
            <a:r>
              <a:rPr lang="fr-FR" dirty="0">
                <a:solidFill>
                  <a:schemeClr val="tx2"/>
                </a:solidFill>
                <a:latin typeface="Century Gothic" panose="020B0502020202020204" pitchFamily="34" charset="0"/>
              </a:rPr>
              <a:t> au niveau National avec 23,24% de conquête de nouveaux publics ! </a:t>
            </a:r>
          </a:p>
        </p:txBody>
      </p:sp>
      <p:pic>
        <p:nvPicPr>
          <p:cNvPr id="10" name="Image 9">
            <a:hlinkClick r:id="rId6" tgtFrame="_blank"/>
            <a:extLst>
              <a:ext uri="{FF2B5EF4-FFF2-40B4-BE49-F238E27FC236}">
                <a16:creationId xmlns:a16="http://schemas.microsoft.com/office/drawing/2014/main" id="{3E36BB5A-EEFF-4428-9AA4-3BE25E0F2D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635" y="2074944"/>
            <a:ext cx="707390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920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875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 dirty="0"/>
              <a:t>Statistiques licences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C55796C-E908-4CF7-87DD-F9F39E53F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842040"/>
            <a:ext cx="4443984" cy="482060"/>
          </a:xfrm>
        </p:spPr>
        <p:txBody>
          <a:bodyPr/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Pratiquants :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12 848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au contenu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613598"/>
            <a:ext cx="4443984" cy="1215452"/>
          </a:xfrm>
        </p:spPr>
        <p:txBody>
          <a:bodyPr rtlCol="0"/>
          <a:lstStyle/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10 656 </a:t>
            </a:r>
            <a:r>
              <a:rPr lang="fr-FR" sz="2000" dirty="0"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  2 192</a:t>
            </a:r>
            <a:r>
              <a:rPr lang="fr-FR" sz="2000" b="1" dirty="0">
                <a:latin typeface="Century Gothic" panose="020B0502020202020204" pitchFamily="34" charset="0"/>
              </a:rPr>
              <a:t> </a:t>
            </a:r>
            <a:r>
              <a:rPr lang="fr-FR" sz="2000" dirty="0">
                <a:latin typeface="Century Gothic" panose="020B0502020202020204" pitchFamily="34" charset="0"/>
              </a:rPr>
              <a:t>Hommes</a:t>
            </a:r>
            <a:r>
              <a:rPr lang="fr-FR" dirty="0">
                <a:latin typeface="Century Gothic" panose="020B0502020202020204" pitchFamily="34" charset="0"/>
              </a:rPr>
              <a:t>	</a:t>
            </a:r>
          </a:p>
          <a:p>
            <a:pPr marL="530352" lvl="1" indent="0">
              <a:buNone/>
            </a:pP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6FDA4222-5175-4DF4-A0E1-58F8E5C93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613596"/>
            <a:ext cx="4443984" cy="1215453"/>
          </a:xfrm>
        </p:spPr>
        <p:txBody>
          <a:bodyPr/>
          <a:lstStyle/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2 573 </a:t>
            </a:r>
            <a:r>
              <a:rPr lang="fr-FR" sz="2000" dirty="0"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b="1" dirty="0">
                <a:latin typeface="Century Gothic" panose="020B0502020202020204" pitchFamily="34" charset="0"/>
              </a:rPr>
              <a:t>   546 </a:t>
            </a:r>
            <a:r>
              <a:rPr lang="fr-FR" sz="2000" dirty="0">
                <a:latin typeface="Century Gothic" panose="020B0502020202020204" pitchFamily="34" charset="0"/>
              </a:rPr>
              <a:t>Hommes</a:t>
            </a:r>
            <a:endParaRPr lang="fr-FR" sz="2000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8119CE19-30DE-403C-B1F6-264242C43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99" y="142227"/>
            <a:ext cx="1066801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6C1990-DE7F-40B9-873C-E80F427A3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1800873"/>
            <a:ext cx="4443984" cy="523227"/>
          </a:xfrm>
        </p:spPr>
        <p:txBody>
          <a:bodyPr/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Compétition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3 119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65AE8-A49B-42AC-AA23-B4B19E4106F7}"/>
              </a:ext>
            </a:extLst>
          </p:cNvPr>
          <p:cNvSpPr/>
          <p:nvPr/>
        </p:nvSpPr>
        <p:spPr>
          <a:xfrm>
            <a:off x="7256854" y="3752105"/>
            <a:ext cx="29803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Licences Vertes : </a:t>
            </a:r>
            <a:r>
              <a:rPr lang="fr-F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119</a:t>
            </a:r>
            <a:endParaRPr lang="fr-F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3DEB29-662A-45A6-ACF3-0145E9A4C8B5}"/>
              </a:ext>
            </a:extLst>
          </p:cNvPr>
          <p:cNvSpPr/>
          <p:nvPr/>
        </p:nvSpPr>
        <p:spPr>
          <a:xfrm>
            <a:off x="6967537" y="4533901"/>
            <a:ext cx="3743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352" lvl="1" indent="0">
              <a:buNone/>
            </a:pPr>
            <a:r>
              <a:rPr lang="fr-FR" sz="2400" b="1" dirty="0">
                <a:latin typeface="Century Gothic" panose="020B0502020202020204" pitchFamily="34" charset="0"/>
              </a:rPr>
              <a:t>   </a:t>
            </a:r>
            <a:r>
              <a:rPr lang="fr-FR" sz="24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90 </a:t>
            </a: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Femmes</a:t>
            </a:r>
          </a:p>
          <a:p>
            <a:pPr marL="530352" lvl="1" indent="0">
              <a:buNone/>
            </a:pPr>
            <a:r>
              <a:rPr lang="fr-FR" sz="24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   29 </a:t>
            </a: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Hommes</a:t>
            </a:r>
            <a:endParaRPr lang="fr-FR" sz="2000" i="1" dirty="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E158D3-74B9-4C59-972A-65788ABBAE5C}"/>
              </a:ext>
            </a:extLst>
          </p:cNvPr>
          <p:cNvSpPr/>
          <p:nvPr/>
        </p:nvSpPr>
        <p:spPr>
          <a:xfrm>
            <a:off x="1371600" y="3829049"/>
            <a:ext cx="31165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Fléchage des licences :</a:t>
            </a:r>
            <a:endParaRPr lang="fr-F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F69387D-CEFE-44D4-AB34-4CA7BF3015A0}"/>
              </a:ext>
            </a:extLst>
          </p:cNvPr>
          <p:cNvSpPr/>
          <p:nvPr/>
        </p:nvSpPr>
        <p:spPr>
          <a:xfrm>
            <a:off x="1200722" y="4533901"/>
            <a:ext cx="46148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352" lvl="1" indent="0">
              <a:buNone/>
            </a:pP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- Cheval : 				</a:t>
            </a:r>
            <a:r>
              <a:rPr lang="fr-FR" sz="20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5 419</a:t>
            </a:r>
          </a:p>
          <a:p>
            <a:pPr marL="530352" lvl="1" indent="0">
              <a:buNone/>
            </a:pP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- Poney :				</a:t>
            </a:r>
            <a:r>
              <a:rPr lang="fr-FR" sz="20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6 095</a:t>
            </a:r>
          </a:p>
          <a:p>
            <a:pPr marL="530352" lvl="1" indent="0">
              <a:buNone/>
            </a:pPr>
            <a:r>
              <a:rPr lang="fr-FR" sz="2000" i="1" dirty="0">
                <a:solidFill>
                  <a:schemeClr val="tx2"/>
                </a:solidFill>
                <a:latin typeface="Century Gothic" panose="020B0502020202020204" pitchFamily="34" charset="0"/>
              </a:rPr>
              <a:t>- Tourisme Equestre :	</a:t>
            </a:r>
            <a:r>
              <a:rPr lang="fr-FR" sz="2000" b="1" i="1" dirty="0">
                <a:solidFill>
                  <a:schemeClr val="tx2"/>
                </a:solidFill>
                <a:latin typeface="Century Gothic" panose="020B0502020202020204" pitchFamily="34" charset="0"/>
              </a:rPr>
              <a:t>1 334</a:t>
            </a:r>
            <a:endParaRPr lang="fr-FR" sz="20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67829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307776_TF22874644" id="{A5785218-F643-4B25-B3CC-E419FB7DE297}" vid="{9F174A91-955B-4108-B206-39ED90CBE5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purl.org/dc/terms/"/>
    <ds:schemaRef ds:uri="6dc4bcd6-49db-4c07-9060-8acfc67cef9f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fb0879af-3eba-417a-a55a-ffe6dcd6ca77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Cartes souvenir</Template>
  <TotalTime>0</TotalTime>
  <Words>1520</Words>
  <Application>Microsoft Office PowerPoint</Application>
  <PresentationFormat>Grand écran</PresentationFormat>
  <Paragraphs>209</Paragraphs>
  <Slides>28</Slides>
  <Notes>24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Century Gothic</vt:lpstr>
      <vt:lpstr>Franklin Gothic Book</vt:lpstr>
      <vt:lpstr>Impact</vt:lpstr>
      <vt:lpstr>Rogner</vt:lpstr>
      <vt:lpstr>Worksheet</vt:lpstr>
      <vt:lpstr>ASSEMBLEE GENERALE ORDINAIRE 2018/2019</vt:lpstr>
      <vt:lpstr>RAPPORT D’ACTIVITE 2018/2019</vt:lpstr>
      <vt:lpstr>ADHESIONS 2019</vt:lpstr>
      <vt:lpstr>Evolution Adhérents</vt:lpstr>
      <vt:lpstr>LICENCES 2019</vt:lpstr>
      <vt:lpstr>Evolution licences</vt:lpstr>
      <vt:lpstr>Evolution licences</vt:lpstr>
      <vt:lpstr>Evolution licences</vt:lpstr>
      <vt:lpstr>Statistiques licences</vt:lpstr>
      <vt:lpstr>Statistiques licences Compétition</vt:lpstr>
      <vt:lpstr>Les compétitions officielles dans l’Oise</vt:lpstr>
      <vt:lpstr>Les compétitions officielles dans l’Oise</vt:lpstr>
      <vt:lpstr>Les Circuits et Championnats Départementaux</vt:lpstr>
      <vt:lpstr>Les Internationaux, Championnats de France et TDA organisés dans l’Oise</vt:lpstr>
      <vt:lpstr>L’Oise au Grand Tournoi et au Générali Open de France</vt:lpstr>
      <vt:lpstr>Le Tourisme Equestre dans L’Oise </vt:lpstr>
      <vt:lpstr>RAPPORT MORAL 2018/2019</vt:lpstr>
      <vt:lpstr>Réalisations du CDE</vt:lpstr>
      <vt:lpstr>Réalisations du CDE</vt:lpstr>
      <vt:lpstr>RAPPORT FINANCIER 2018/2019</vt:lpstr>
      <vt:lpstr>Compte de Résultat 2018/2019</vt:lpstr>
      <vt:lpstr>Tableau des conventions réglementées 2018/2019</vt:lpstr>
      <vt:lpstr>Budget 2019/2020</vt:lpstr>
      <vt:lpstr>PROJETS 2019/2020</vt:lpstr>
      <vt:lpstr>L’Equitation dans L’Oise en 2019/2020</vt:lpstr>
      <vt:lpstr>L’Equitation dans L’Oise en 2019/2020</vt:lpstr>
      <vt:lpstr>Le Tourisme Equestre dans L’Oise en 2019/ 2020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2019-09-13T12:48:28Z</dcterms:created>
  <dcterms:modified xsi:type="dcterms:W3CDTF">2019-11-10T15:11:26Z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